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" charset="1" panose="00000500000000000000"/>
      <p:regular r:id="rId10"/>
    </p:embeddedFont>
    <p:embeddedFont>
      <p:font typeface="HK Grotesk Bold" charset="1" panose="00000800000000000000"/>
      <p:regular r:id="rId11"/>
    </p:embeddedFont>
    <p:embeddedFont>
      <p:font typeface="HK Grotesk Italics" charset="1" panose="00000500000000000000"/>
      <p:regular r:id="rId12"/>
    </p:embeddedFont>
    <p:embeddedFont>
      <p:font typeface="HK Grotesk Bold Italics" charset="1" panose="00000800000000000000"/>
      <p:regular r:id="rId13"/>
    </p:embeddedFont>
    <p:embeddedFont>
      <p:font typeface="HK Grotesk Light" charset="1" panose="00000400000000000000"/>
      <p:regular r:id="rId14"/>
    </p:embeddedFont>
    <p:embeddedFont>
      <p:font typeface="HK Grotesk Light Italics" charset="1" panose="000004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Italics" charset="1" panose="00000600000000000000"/>
      <p:regular r:id="rId17"/>
    </p:embeddedFont>
    <p:embeddedFont>
      <p:font typeface="HK Grotesk Semi-Bold" charset="1" panose="00000700000000000000"/>
      <p:regular r:id="rId18"/>
    </p:embeddedFont>
    <p:embeddedFont>
      <p:font typeface="HK Grotesk Semi-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jpeg" Type="http://schemas.openxmlformats.org/officeDocument/2006/relationships/image"/><Relationship Id="rId5" Target="../media/image20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14912">
            <a:off x="-1534103" y="1801518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6230600" cy="99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2"/>
              </a:lnSpc>
            </a:pPr>
            <a:r>
              <a:rPr lang="en-US" sz="7020" spc="-210">
                <a:solidFill>
                  <a:srgbClr val="FFFFFF"/>
                </a:solidFill>
                <a:latin typeface="HK Grotesk Bold"/>
              </a:rPr>
              <a:t>UNIVERSIDAD PRIVADA FRANZ TAMAYO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38577"/>
            <a:ext cx="2643243" cy="266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1"/>
              </a:lnSpc>
            </a:pPr>
            <a:r>
              <a:rPr lang="en-US" sz="3199">
                <a:solidFill>
                  <a:srgbClr val="57FFDC"/>
                </a:solidFill>
                <a:latin typeface="HK Grotesk Light"/>
              </a:rPr>
              <a:t>ESTUDIANTE:</a:t>
            </a:r>
          </a:p>
          <a:p>
            <a:pPr>
              <a:lnSpc>
                <a:spcPts val="3551"/>
              </a:lnSpc>
            </a:pPr>
            <a:r>
              <a:rPr lang="en-US" sz="3199">
                <a:solidFill>
                  <a:srgbClr val="57FFDC"/>
                </a:solidFill>
                <a:latin typeface="HK Grotesk Light"/>
              </a:rPr>
              <a:t>ASIGNATURA:</a:t>
            </a:r>
          </a:p>
          <a:p>
            <a:pPr>
              <a:lnSpc>
                <a:spcPts val="3551"/>
              </a:lnSpc>
            </a:pPr>
            <a:r>
              <a:rPr lang="en-US" sz="3199">
                <a:solidFill>
                  <a:srgbClr val="57FFDC"/>
                </a:solidFill>
                <a:latin typeface="HK Grotesk Light"/>
              </a:rPr>
              <a:t>CARRERA:</a:t>
            </a:r>
          </a:p>
          <a:p>
            <a:pPr>
              <a:lnSpc>
                <a:spcPts val="3551"/>
              </a:lnSpc>
            </a:pPr>
            <a:r>
              <a:rPr lang="en-US" sz="3199">
                <a:solidFill>
                  <a:srgbClr val="57FFDC"/>
                </a:solidFill>
                <a:latin typeface="HK Grotesk Light"/>
              </a:rPr>
              <a:t>PARALELO:</a:t>
            </a:r>
          </a:p>
          <a:p>
            <a:pPr>
              <a:lnSpc>
                <a:spcPts val="3551"/>
              </a:lnSpc>
            </a:pPr>
            <a:r>
              <a:rPr lang="en-US" sz="3199">
                <a:solidFill>
                  <a:srgbClr val="57FFDC"/>
                </a:solidFill>
                <a:latin typeface="HK Grotesk Light"/>
              </a:rPr>
              <a:t>DOCENTE:</a:t>
            </a:r>
          </a:p>
          <a:p>
            <a:pPr>
              <a:lnSpc>
                <a:spcPts val="3551"/>
              </a:lnSpc>
            </a:pPr>
            <a:r>
              <a:rPr lang="en-US" sz="3199">
                <a:solidFill>
                  <a:srgbClr val="57FFDC"/>
                </a:solidFill>
                <a:latin typeface="HK Grotesk Light"/>
              </a:rPr>
              <a:t>FECHA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330652" y="7061766"/>
            <a:ext cx="1928648" cy="2074442"/>
            <a:chOff x="0" y="0"/>
            <a:chExt cx="2571531" cy="2765923"/>
          </a:xfrm>
        </p:grpSpPr>
        <p:sp>
          <p:nvSpPr>
            <p:cNvPr name="AutoShape 6" id="6"/>
            <p:cNvSpPr/>
            <p:nvPr/>
          </p:nvSpPr>
          <p:spPr>
            <a:xfrm rot="0"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10295"/>
              <a:ext cx="2571531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156694"/>
            <a:ext cx="16230600" cy="99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2"/>
              </a:lnSpc>
            </a:pPr>
            <a:r>
              <a:rPr lang="en-US" sz="7020" spc="-210">
                <a:solidFill>
                  <a:srgbClr val="FFFFFF"/>
                </a:solidFill>
                <a:latin typeface="HK Grotesk Bold"/>
              </a:rPr>
              <a:t>DEFENSA HITO 2- TAREA FINAL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71943" y="3438577"/>
            <a:ext cx="5785899" cy="270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2"/>
              </a:lnSpc>
            </a:pPr>
            <a:r>
              <a:rPr lang="en-US" sz="3200">
                <a:solidFill>
                  <a:srgbClr val="0097EE"/>
                </a:solidFill>
                <a:latin typeface="HK Grotesk Light"/>
              </a:rPr>
              <a:t>YAHIR ADRIAN RIOS QUISPE</a:t>
            </a:r>
          </a:p>
          <a:p>
            <a:pPr>
              <a:lnSpc>
                <a:spcPts val="3552"/>
              </a:lnSpc>
            </a:pPr>
            <a:r>
              <a:rPr lang="en-US" sz="3200">
                <a:solidFill>
                  <a:srgbClr val="0097EE"/>
                </a:solidFill>
                <a:latin typeface="HK Grotesk Light"/>
              </a:rPr>
              <a:t>BASE DE DATOS I</a:t>
            </a:r>
          </a:p>
          <a:p>
            <a:pPr>
              <a:lnSpc>
                <a:spcPts val="3552"/>
              </a:lnSpc>
            </a:pPr>
            <a:r>
              <a:rPr lang="en-US" sz="3200">
                <a:solidFill>
                  <a:srgbClr val="0097EE"/>
                </a:solidFill>
                <a:latin typeface="HK Grotesk Light"/>
              </a:rPr>
              <a:t>INGENIERIA EN SISTEMAS</a:t>
            </a:r>
          </a:p>
          <a:p>
            <a:pPr>
              <a:lnSpc>
                <a:spcPts val="3552"/>
              </a:lnSpc>
            </a:pPr>
            <a:r>
              <a:rPr lang="en-US" sz="3200">
                <a:solidFill>
                  <a:srgbClr val="0097EE"/>
                </a:solidFill>
                <a:latin typeface="HK Grotesk Light"/>
              </a:rPr>
              <a:t>BDA-(4)</a:t>
            </a:r>
          </a:p>
          <a:p>
            <a:pPr>
              <a:lnSpc>
                <a:spcPts val="3552"/>
              </a:lnSpc>
            </a:pPr>
            <a:r>
              <a:rPr lang="en-US" sz="3200">
                <a:solidFill>
                  <a:srgbClr val="0097EE"/>
                </a:solidFill>
                <a:latin typeface="HK Grotesk Light"/>
              </a:rPr>
              <a:t>LIC. WILLIAM BARRA PAREDES</a:t>
            </a:r>
          </a:p>
          <a:p>
            <a:pPr>
              <a:lnSpc>
                <a:spcPts val="3552"/>
              </a:lnSpc>
            </a:pPr>
            <a:r>
              <a:rPr lang="en-US" sz="3200">
                <a:solidFill>
                  <a:srgbClr val="0097EE"/>
                </a:solidFill>
                <a:latin typeface="HK Grotesk Light"/>
              </a:rPr>
              <a:t>14/09/2023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01603">
            <a:off x="5328173" y="-816435"/>
            <a:ext cx="18528255" cy="5642970"/>
          </a:xfrm>
          <a:custGeom>
            <a:avLst/>
            <a:gdLst/>
            <a:ahLst/>
            <a:cxnLst/>
            <a:rect r="r" b="b" t="t" l="l"/>
            <a:pathLst>
              <a:path h="5642970" w="18528255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056816" y="1000609"/>
            <a:ext cx="7202484" cy="7220470"/>
            <a:chOff x="0" y="0"/>
            <a:chExt cx="5594350" cy="5608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0010" y="-191771"/>
              <a:ext cx="6264910" cy="5977891"/>
            </a:xfrm>
            <a:custGeom>
              <a:avLst/>
              <a:gdLst/>
              <a:ahLst/>
              <a:cxnLst/>
              <a:rect r="r" b="b" t="t" l="l"/>
              <a:pathLst>
                <a:path h="5977891" w="6264910">
                  <a:moveTo>
                    <a:pt x="3576320" y="342901"/>
                  </a:moveTo>
                  <a:cubicBezTo>
                    <a:pt x="4768850" y="509271"/>
                    <a:pt x="6264910" y="971551"/>
                    <a:pt x="5435600" y="3060701"/>
                  </a:cubicBezTo>
                  <a:cubicBezTo>
                    <a:pt x="4606290" y="5149851"/>
                    <a:pt x="2889250" y="5520691"/>
                    <a:pt x="2059940" y="5749291"/>
                  </a:cubicBezTo>
                  <a:cubicBezTo>
                    <a:pt x="1230630" y="5977891"/>
                    <a:pt x="256540" y="5434331"/>
                    <a:pt x="600710" y="4203701"/>
                  </a:cubicBezTo>
                  <a:cubicBezTo>
                    <a:pt x="901700" y="3126740"/>
                    <a:pt x="0" y="1772921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4"/>
              <a:stretch>
                <a:fillRect l="-102989" t="-12295" r="-31248" b="-4368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8115300" cy="1764496"/>
            <a:chOff x="0" y="0"/>
            <a:chExt cx="10820400" cy="235266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7150"/>
              <a:ext cx="10820400" cy="139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82"/>
                </a:lnSpc>
              </a:pPr>
              <a:r>
                <a:rPr lang="en-US" sz="7191" spc="-215">
                  <a:solidFill>
                    <a:srgbClr val="FFFFFF"/>
                  </a:solidFill>
                  <a:latin typeface="HK Grotesk Bold"/>
                </a:rPr>
                <a:t>Manejo de conceptos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78588"/>
              <a:ext cx="9233182" cy="674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1"/>
                </a:lnSpc>
              </a:pPr>
              <a:r>
                <a:rPr lang="en-US" sz="3325">
                  <a:solidFill>
                    <a:srgbClr val="57FFDC"/>
                  </a:solidFill>
                  <a:latin typeface="HK Grotesk"/>
                </a:rPr>
                <a:t>PREGUNTAS TEORICAS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93438" y="3146411"/>
            <a:ext cx="6971612" cy="46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4"/>
              </a:lnSpc>
            </a:pPr>
            <a:r>
              <a:rPr lang="en-US" sz="2857">
                <a:solidFill>
                  <a:srgbClr val="57FFDC"/>
                </a:solidFill>
                <a:latin typeface="HK Grotesk Bold"/>
              </a:rPr>
              <a:t>1¿ QUE SON LAS BASES DE DATOS?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3438" y="3774802"/>
            <a:ext cx="6971612" cy="200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461" spc="-49">
                <a:solidFill>
                  <a:srgbClr val="FFFFFF"/>
                </a:solidFill>
                <a:latin typeface="HK Grotesk Light"/>
              </a:rPr>
              <a:t>son sistemas organizados de almacenamiento de información que permiten gestionar y manipular grandes cantidades de datos de manera eficiente que están compuestas por tablas con diferentes categorías de información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3438" y="6001233"/>
            <a:ext cx="6971612" cy="92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4"/>
              </a:lnSpc>
            </a:pPr>
            <a:r>
              <a:rPr lang="en-US" sz="2857">
                <a:solidFill>
                  <a:srgbClr val="57FFDC"/>
                </a:solidFill>
                <a:latin typeface="HK Grotesk Bold"/>
              </a:rPr>
              <a:t>2¿ A QUE SE REFIERE CUANDO SE HABLA DE BASES DE DATOS RELACIONALES?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3438" y="6894936"/>
            <a:ext cx="6971612" cy="200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461" spc="-49">
                <a:solidFill>
                  <a:srgbClr val="FFFFFF"/>
                </a:solidFill>
                <a:latin typeface="HK Grotesk Light"/>
              </a:rPr>
              <a:t>se refiere a un tipo de bases de datos que utilizan el modelo relacional para organizar y estructurar los datos y los datos se organizan en tablas donde cada tabla representa una entidad y cada fila representa un registro individual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84960" y="7183858"/>
            <a:ext cx="616957" cy="2074442"/>
            <a:chOff x="0" y="0"/>
            <a:chExt cx="822610" cy="2765923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4217" y="318883"/>
            <a:ext cx="19036434" cy="6437888"/>
          </a:xfrm>
          <a:custGeom>
            <a:avLst/>
            <a:gdLst/>
            <a:ahLst/>
            <a:cxnLst/>
            <a:rect r="r" b="b" t="t" l="l"/>
            <a:pathLst>
              <a:path h="6437888" w="19036434">
                <a:moveTo>
                  <a:pt x="0" y="0"/>
                </a:moveTo>
                <a:lnTo>
                  <a:pt x="19036434" y="0"/>
                </a:lnTo>
                <a:lnTo>
                  <a:pt x="19036434" y="6437888"/>
                </a:lnTo>
                <a:lnTo>
                  <a:pt x="0" y="643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5011102" cy="2489805"/>
            <a:chOff x="0" y="0"/>
            <a:chExt cx="20014803" cy="331974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20014803" cy="123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94"/>
                </a:lnSpc>
              </a:pPr>
              <a:r>
                <a:rPr lang="en-US" sz="2919">
                  <a:solidFill>
                    <a:srgbClr val="57FFDC"/>
                  </a:solidFill>
                  <a:latin typeface="HK Grotesk Bold"/>
                </a:rPr>
                <a:t>3¿QUÉ ES EL MODELO ENTIDAD RELACIÓN Y/O DIAGRAMA ENTIDAD RELACION?</a:t>
              </a:r>
            </a:p>
            <a:p>
              <a:pPr>
                <a:lnSpc>
                  <a:spcPts val="3794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93721"/>
              <a:ext cx="20014803" cy="1589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4"/>
                </a:lnSpc>
              </a:pPr>
              <a:r>
                <a:rPr lang="en-US" sz="2434" spc="-48">
                  <a:solidFill>
                    <a:srgbClr val="FFFFFF"/>
                  </a:solidFill>
                  <a:latin typeface="HK Grotesk Light"/>
                </a:rPr>
                <a:t>el modelo entidad relación es una técnica utilizada en el diseño de bases de datos para representar la estructura y las relaciones entre datos, el driagrama entidad relación es una representación grafica del modelo entidad-relacion, las entidades se representan como rectángulos y las relaciones se representan como líneas que conectan las entidades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866514"/>
            <a:ext cx="16230600" cy="2890257"/>
            <a:chOff x="0" y="0"/>
            <a:chExt cx="21640800" cy="385367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21640800" cy="123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94"/>
                </a:lnSpc>
              </a:pPr>
              <a:r>
                <a:rPr lang="en-US" sz="2919">
                  <a:solidFill>
                    <a:srgbClr val="57FFDC"/>
                  </a:solidFill>
                  <a:latin typeface="HK Grotesk Bold"/>
                </a:rPr>
                <a:t>4¿CUÁLES SON LAS FIGURAS QUE REPRESENTAN A UN DIAGRAMA ENTIDAD RELACION?EXPLIQUE CADA UNA DE ELLAS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93721"/>
              <a:ext cx="21640800" cy="2123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4"/>
                </a:lnSpc>
              </a:pPr>
              <a:r>
                <a:rPr lang="en-US" sz="2434" spc="-48">
                  <a:solidFill>
                    <a:srgbClr val="FFFFFF"/>
                  </a:solidFill>
                  <a:latin typeface="HK Grotesk Light"/>
                </a:rPr>
                <a:t>Hay tres figuras principales que se utilizan para representar entidades, relaciones y atributos</a:t>
              </a:r>
            </a:p>
            <a:p>
              <a:pPr>
                <a:lnSpc>
                  <a:spcPts val="3164"/>
                </a:lnSpc>
              </a:pPr>
              <a:r>
                <a:rPr lang="en-US" sz="2434" spc="-48">
                  <a:solidFill>
                    <a:srgbClr val="FFFFFF"/>
                  </a:solidFill>
                  <a:latin typeface="HK Grotesk Light"/>
                </a:rPr>
                <a:t>1.- entidades: se representan como rectángulos en el diagrama </a:t>
              </a:r>
            </a:p>
            <a:p>
              <a:pPr>
                <a:lnSpc>
                  <a:spcPts val="3164"/>
                </a:lnSpc>
              </a:pPr>
              <a:r>
                <a:rPr lang="en-US" sz="2434" spc="-48">
                  <a:solidFill>
                    <a:srgbClr val="FFFFFF"/>
                  </a:solidFill>
                  <a:latin typeface="HK Grotesk Light"/>
                </a:rPr>
                <a:t>2.- relaciones: se representan como rombo con líneas que conectan las entidades en el diagrama</a:t>
              </a:r>
            </a:p>
            <a:p>
              <a:pPr>
                <a:lnSpc>
                  <a:spcPts val="3164"/>
                </a:lnSpc>
              </a:pPr>
              <a:r>
                <a:rPr lang="en-US" sz="2434" spc="-48">
                  <a:solidFill>
                    <a:srgbClr val="FFFFFF"/>
                  </a:solidFill>
                  <a:latin typeface="HK Grotesk Light"/>
                </a:rPr>
                <a:t>3.-Atributos: se representan como ovalos conectados a las entidades mediante líneas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756771"/>
            <a:ext cx="16230600" cy="2818381"/>
            <a:chOff x="0" y="0"/>
            <a:chExt cx="21640800" cy="375784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21640800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94"/>
                </a:lnSpc>
              </a:pPr>
              <a:r>
                <a:rPr lang="en-US" sz="2919">
                  <a:solidFill>
                    <a:srgbClr val="57FFDC"/>
                  </a:solidFill>
                  <a:latin typeface="HK Grotesk Bold"/>
                </a:rPr>
                <a:t>5¿QUÉ ES SQL SERVER Y QUE ES SQL SERVER MANAGEMENT STUDIO?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63949"/>
              <a:ext cx="21640800" cy="2657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4"/>
                </a:lnSpc>
              </a:pPr>
              <a:r>
                <a:rPr lang="en-US" sz="2434" spc="-48">
                  <a:solidFill>
                    <a:srgbClr val="FFFFFF"/>
                  </a:solidFill>
                  <a:latin typeface="HK Grotesk Light"/>
                </a:rPr>
                <a:t>SQL Server es un sistema de gestión de bases de datos es utilizado para almacenar y administrar grandes cantidades de datos y tiene las características para la administración de bases de datos</a:t>
              </a:r>
            </a:p>
            <a:p>
              <a:pPr>
                <a:lnSpc>
                  <a:spcPts val="3164"/>
                </a:lnSpc>
              </a:pPr>
              <a:r>
                <a:rPr lang="en-US" sz="2434" spc="-48">
                  <a:solidFill>
                    <a:srgbClr val="FFFFFF"/>
                  </a:solidFill>
                  <a:latin typeface="HK Grotesk Light"/>
                </a:rPr>
                <a:t>SQL (SSMS) es una herramienta grafica que se utiliza para administrar y configurar bases de datos proporciona una interfaz de usuario intuitiva para crear, modificar y eliminar bases de datos, tablas, funciones, etc.</a:t>
              </a:r>
            </a:p>
            <a:p>
              <a:pPr>
                <a:lnSpc>
                  <a:spcPts val="3164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84960" y="7183858"/>
            <a:ext cx="47625" cy="1325731"/>
          </a:xfrm>
          <a:prstGeom prst="rect">
            <a:avLst/>
          </a:prstGeom>
          <a:solidFill>
            <a:srgbClr val="57FFDC"/>
          </a:solidFill>
        </p:spPr>
      </p:sp>
      <p:sp>
        <p:nvSpPr>
          <p:cNvPr name="Freeform 3" id="3"/>
          <p:cNvSpPr/>
          <p:nvPr/>
        </p:nvSpPr>
        <p:spPr>
          <a:xfrm flipH="false" flipV="false" rot="-792178">
            <a:off x="-3184334" y="-1644671"/>
            <a:ext cx="11135343" cy="3391383"/>
          </a:xfrm>
          <a:custGeom>
            <a:avLst/>
            <a:gdLst/>
            <a:ahLst/>
            <a:cxnLst/>
            <a:rect r="r" b="b" t="t" l="l"/>
            <a:pathLst>
              <a:path h="3391383" w="11135343">
                <a:moveTo>
                  <a:pt x="0" y="0"/>
                </a:moveTo>
                <a:lnTo>
                  <a:pt x="11135343" y="0"/>
                </a:lnTo>
                <a:lnTo>
                  <a:pt x="11135343" y="3391383"/>
                </a:lnTo>
                <a:lnTo>
                  <a:pt x="0" y="339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5762348" y="1028700"/>
            <a:ext cx="26190" cy="8229600"/>
          </a:xfrm>
          <a:prstGeom prst="rect">
            <a:avLst/>
          </a:prstGeom>
          <a:solidFill>
            <a:srgbClr val="57FFDC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6242464" y="1000125"/>
            <a:ext cx="10815783" cy="46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4"/>
              </a:lnSpc>
            </a:pPr>
            <a:r>
              <a:rPr lang="en-US" sz="2919">
                <a:solidFill>
                  <a:srgbClr val="57FFDC"/>
                </a:solidFill>
                <a:latin typeface="HK Grotesk Bold"/>
              </a:rPr>
              <a:t>¿CÓMO SE CREA UNA BASE DE DATOS?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42464" y="1481688"/>
            <a:ext cx="10815783" cy="202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4"/>
              </a:lnSpc>
            </a:pPr>
            <a:r>
              <a:rPr lang="en-US" sz="2072" spc="-41">
                <a:solidFill>
                  <a:srgbClr val="FFFFFF"/>
                </a:solidFill>
                <a:latin typeface="HK Grotesk Light"/>
              </a:rPr>
              <a:t>1ro se tiene que analizar en que se utilizara la base de datos ejemplo: universidad</a:t>
            </a:r>
          </a:p>
          <a:p>
            <a:pPr>
              <a:lnSpc>
                <a:spcPts val="2694"/>
              </a:lnSpc>
            </a:pPr>
            <a:r>
              <a:rPr lang="en-US" sz="2072" spc="-41">
                <a:solidFill>
                  <a:srgbClr val="FFFFFF"/>
                </a:solidFill>
                <a:latin typeface="HK Grotesk Light"/>
              </a:rPr>
              <a:t>2do tenemos que ver los tipos de datos (entidades) necesarios que va a tener la base de datos ejemplo: nombre de universidad, carreras, aulas,etc.</a:t>
            </a:r>
          </a:p>
          <a:p>
            <a:pPr>
              <a:lnSpc>
                <a:spcPts val="2694"/>
              </a:lnSpc>
            </a:pPr>
            <a:r>
              <a:rPr lang="en-US" sz="2072" spc="-41">
                <a:solidFill>
                  <a:srgbClr val="FFFFFF"/>
                </a:solidFill>
                <a:latin typeface="HK Grotesk Light"/>
              </a:rPr>
              <a:t>3ro crear tablas para cada dato(entidad) y ver cuantos atributos va a tener cada dato ejemplo: de aulas.- limite de estudiantes, sillas , mesas, pizarras,etc.</a:t>
            </a:r>
          </a:p>
          <a:p>
            <a:pPr>
              <a:lnSpc>
                <a:spcPts val="2694"/>
              </a:lnSpc>
            </a:pPr>
            <a:r>
              <a:rPr lang="en-US" sz="2072" spc="-41">
                <a:solidFill>
                  <a:srgbClr val="FFFFFF"/>
                </a:solidFill>
                <a:latin typeface="HK Grotesk Light"/>
              </a:rPr>
              <a:t>4to comenzara registrar a los individuos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242464" y="3708761"/>
            <a:ext cx="10815783" cy="1434739"/>
            <a:chOff x="0" y="0"/>
            <a:chExt cx="14421043" cy="19129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5569"/>
              <a:ext cx="14421043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94"/>
                </a:lnSpc>
              </a:pPr>
              <a:r>
                <a:rPr lang="en-US" sz="2919">
                  <a:solidFill>
                    <a:srgbClr val="57FFDC"/>
                  </a:solidFill>
                  <a:latin typeface="HK Grotesk Bold"/>
                </a:rPr>
                <a:t>7¿PARA QUE SIRVE EL COMANDO USE?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49458"/>
              <a:ext cx="14421043" cy="887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sirve para utilizar o seleccionar la base datos que se utilizara, al usar el comando va seguido el nombre de la base de datos ejemplo: USE Universidad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42464" y="5181600"/>
            <a:ext cx="10815783" cy="3262446"/>
            <a:chOff x="0" y="0"/>
            <a:chExt cx="14421043" cy="434992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5569"/>
              <a:ext cx="14421043" cy="123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94"/>
                </a:lnSpc>
              </a:pPr>
              <a:r>
                <a:rPr lang="en-US" sz="2919">
                  <a:solidFill>
                    <a:srgbClr val="57FFDC"/>
                  </a:solidFill>
                  <a:latin typeface="HK Grotesk Bold"/>
                </a:rPr>
                <a:t>8 CREA UNA TABLA CUALQUIERA CON 3 COLUMNAS Y SU PRIMARY KEY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79230"/>
              <a:ext cx="14421043" cy="2694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Create table Persona</a:t>
              </a:r>
            </a:p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(</a:t>
              </a:r>
            </a:p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Nombre varchar (20),</a:t>
              </a:r>
            </a:p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Cedula_identidad integer primary key,</a:t>
              </a:r>
            </a:p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Edad integer</a:t>
              </a:r>
            </a:p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);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84960" y="8921341"/>
            <a:ext cx="616957" cy="33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3"/>
              </a:lnSpc>
            </a:pPr>
            <a:r>
              <a:rPr lang="en-US" sz="2399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603579" y="1405820"/>
            <a:ext cx="369918" cy="369918"/>
            <a:chOff x="6705600" y="1371600"/>
            <a:chExt cx="10972800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603579" y="3182180"/>
            <a:ext cx="369918" cy="369918"/>
            <a:chOff x="6705600" y="1371600"/>
            <a:chExt cx="1097280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603579" y="4958541"/>
            <a:ext cx="369918" cy="369918"/>
            <a:chOff x="6705600" y="1371600"/>
            <a:chExt cx="10972800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603579" y="6734901"/>
            <a:ext cx="369918" cy="369918"/>
            <a:chOff x="6705600" y="1371600"/>
            <a:chExt cx="10972800" cy="1097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603579" y="8511262"/>
            <a:ext cx="369918" cy="369918"/>
            <a:chOff x="6705600" y="1371600"/>
            <a:chExt cx="10972800" cy="1097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57431">
            <a:off x="4245595" y="3598310"/>
            <a:ext cx="17016201" cy="6180151"/>
          </a:xfrm>
          <a:custGeom>
            <a:avLst/>
            <a:gdLst/>
            <a:ahLst/>
            <a:cxnLst/>
            <a:rect r="r" b="b" t="t" l="l"/>
            <a:pathLst>
              <a:path h="6180151" w="17016201">
                <a:moveTo>
                  <a:pt x="0" y="0"/>
                </a:moveTo>
                <a:lnTo>
                  <a:pt x="17016201" y="0"/>
                </a:lnTo>
                <a:lnTo>
                  <a:pt x="17016201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42343" y="7183858"/>
            <a:ext cx="616957" cy="2074442"/>
            <a:chOff x="0" y="0"/>
            <a:chExt cx="822610" cy="2765923"/>
          </a:xfrm>
        </p:grpSpPr>
        <p:sp>
          <p:nvSpPr>
            <p:cNvPr name="AutoShape 4" id="4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05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5354" y="1028700"/>
            <a:ext cx="1770940" cy="1770940"/>
            <a:chOff x="6705600" y="1371600"/>
            <a:chExt cx="10972800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35354" y="3181587"/>
            <a:ext cx="1770940" cy="1770940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5354" y="5334473"/>
            <a:ext cx="1770940" cy="1770940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35354" y="7487360"/>
            <a:ext cx="1770940" cy="1770940"/>
            <a:chOff x="6705600" y="1371600"/>
            <a:chExt cx="10972800" cy="1097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82411" y="1075757"/>
            <a:ext cx="1676826" cy="1676826"/>
          </a:xfrm>
          <a:custGeom>
            <a:avLst/>
            <a:gdLst/>
            <a:ahLst/>
            <a:cxnLst/>
            <a:rect r="r" b="b" t="t" l="l"/>
            <a:pathLst>
              <a:path h="1676826" w="1676826">
                <a:moveTo>
                  <a:pt x="0" y="0"/>
                </a:moveTo>
                <a:lnTo>
                  <a:pt x="1676826" y="0"/>
                </a:lnTo>
                <a:lnTo>
                  <a:pt x="1676826" y="1676826"/>
                </a:lnTo>
                <a:lnTo>
                  <a:pt x="0" y="1676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5574" y="7497580"/>
            <a:ext cx="1750499" cy="1750499"/>
          </a:xfrm>
          <a:custGeom>
            <a:avLst/>
            <a:gdLst/>
            <a:ahLst/>
            <a:cxnLst/>
            <a:rect r="r" b="b" t="t" l="l"/>
            <a:pathLst>
              <a:path h="1750499" w="1750499">
                <a:moveTo>
                  <a:pt x="0" y="0"/>
                </a:moveTo>
                <a:lnTo>
                  <a:pt x="1750500" y="0"/>
                </a:lnTo>
                <a:lnTo>
                  <a:pt x="1750500" y="1750500"/>
                </a:lnTo>
                <a:lnTo>
                  <a:pt x="0" y="175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2411" y="3228644"/>
            <a:ext cx="1676826" cy="1676826"/>
          </a:xfrm>
          <a:custGeom>
            <a:avLst/>
            <a:gdLst/>
            <a:ahLst/>
            <a:cxnLst/>
            <a:rect r="r" b="b" t="t" l="l"/>
            <a:pathLst>
              <a:path h="1676826" w="1676826">
                <a:moveTo>
                  <a:pt x="0" y="0"/>
                </a:moveTo>
                <a:lnTo>
                  <a:pt x="1676826" y="0"/>
                </a:lnTo>
                <a:lnTo>
                  <a:pt x="1676826" y="1676826"/>
                </a:lnTo>
                <a:lnTo>
                  <a:pt x="0" y="1676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7663" y="5396782"/>
            <a:ext cx="1646322" cy="1646322"/>
          </a:xfrm>
          <a:custGeom>
            <a:avLst/>
            <a:gdLst/>
            <a:ahLst/>
            <a:cxnLst/>
            <a:rect r="r" b="b" t="t" l="l"/>
            <a:pathLst>
              <a:path h="1646322" w="1646322">
                <a:moveTo>
                  <a:pt x="0" y="0"/>
                </a:moveTo>
                <a:lnTo>
                  <a:pt x="1646322" y="0"/>
                </a:lnTo>
                <a:lnTo>
                  <a:pt x="1646322" y="1646322"/>
                </a:lnTo>
                <a:lnTo>
                  <a:pt x="0" y="1646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425808" y="986041"/>
            <a:ext cx="10815783" cy="140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4"/>
              </a:lnSpc>
            </a:pPr>
            <a:r>
              <a:rPr lang="en-US" sz="2919">
                <a:solidFill>
                  <a:srgbClr val="57FFDC"/>
                </a:solidFill>
                <a:latin typeface="HK Grotesk Bold"/>
              </a:rPr>
              <a:t>9 INSERTAR 3 REGISTROS A LA TABLA CREADA ANTERIORMENTE</a:t>
            </a:r>
          </a:p>
          <a:p>
            <a:pPr>
              <a:lnSpc>
                <a:spcPts val="379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425808" y="2278778"/>
            <a:ext cx="10815783" cy="134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4"/>
              </a:lnSpc>
            </a:pPr>
            <a:r>
              <a:rPr lang="en-US" sz="2072" spc="-41">
                <a:solidFill>
                  <a:srgbClr val="FFFFFF"/>
                </a:solidFill>
                <a:latin typeface="HK Grotesk Light"/>
              </a:rPr>
              <a:t>Daniela   6979802    25</a:t>
            </a:r>
          </a:p>
          <a:p>
            <a:pPr>
              <a:lnSpc>
                <a:spcPts val="2694"/>
              </a:lnSpc>
            </a:pPr>
            <a:r>
              <a:rPr lang="en-US" sz="2072" spc="-41">
                <a:solidFill>
                  <a:srgbClr val="FFFFFF"/>
                </a:solidFill>
                <a:latin typeface="HK Grotesk Light"/>
              </a:rPr>
              <a:t>Yahir       6979004    20</a:t>
            </a:r>
          </a:p>
          <a:p>
            <a:pPr>
              <a:lnSpc>
                <a:spcPts val="2694"/>
              </a:lnSpc>
            </a:pPr>
            <a:r>
              <a:rPr lang="en-US" sz="2072" spc="-41">
                <a:solidFill>
                  <a:srgbClr val="FFFFFF"/>
                </a:solidFill>
                <a:latin typeface="HK Grotesk Light"/>
              </a:rPr>
              <a:t>Ronal      7743032    22 </a:t>
            </a:r>
          </a:p>
          <a:p>
            <a:pPr>
              <a:lnSpc>
                <a:spcPts val="2694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3425808" y="3626887"/>
            <a:ext cx="10815783" cy="1095894"/>
            <a:chOff x="0" y="0"/>
            <a:chExt cx="14421043" cy="146119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5569"/>
              <a:ext cx="14421043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94"/>
                </a:lnSpc>
              </a:pPr>
              <a:r>
                <a:rPr lang="en-US" sz="2919">
                  <a:solidFill>
                    <a:srgbClr val="57FFDC"/>
                  </a:solidFill>
                  <a:latin typeface="HK Grotesk Bold"/>
                </a:rPr>
                <a:t>10 ¿CÓMO SE ELIMINA UNA TABLA?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49458"/>
              <a:ext cx="14421043" cy="435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Para eliminar una tabla se utiliza el comando drop table nombre_tabla; que se desea eliminar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25808" y="5639845"/>
            <a:ext cx="10815783" cy="3262446"/>
            <a:chOff x="0" y="0"/>
            <a:chExt cx="14421043" cy="434992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5569"/>
              <a:ext cx="14421043" cy="123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94"/>
                </a:lnSpc>
              </a:pPr>
              <a:r>
                <a:rPr lang="en-US" sz="2919">
                  <a:solidFill>
                    <a:srgbClr val="57FFDC"/>
                  </a:solidFill>
                  <a:latin typeface="HK Grotesk Bold"/>
                </a:rPr>
                <a:t>8 CREA UNA TABLA CUALQUIERA CON 3 COLUMNAS Y SU PRIMARY KEY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579230"/>
              <a:ext cx="14421043" cy="2694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Create table Persona</a:t>
              </a:r>
            </a:p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(</a:t>
              </a:r>
            </a:p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Nombre varchar (20),</a:t>
              </a:r>
            </a:p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Cedula_identidad integer primary key,</a:t>
              </a:r>
            </a:p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Edad integer</a:t>
              </a:r>
            </a:p>
            <a:p>
              <a:pPr>
                <a:lnSpc>
                  <a:spcPts val="2694"/>
                </a:lnSpc>
              </a:pPr>
              <a:r>
                <a:rPr lang="en-US" sz="2072" spc="-41">
                  <a:solidFill>
                    <a:srgbClr val="FFFFFF"/>
                  </a:solidFill>
                  <a:latin typeface="HK Grotesk Light"/>
                </a:rPr>
                <a:t>);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31817">
            <a:off x="-2041502" y="5206915"/>
            <a:ext cx="21853999" cy="7390754"/>
          </a:xfrm>
          <a:custGeom>
            <a:avLst/>
            <a:gdLst/>
            <a:ahLst/>
            <a:cxnLst/>
            <a:rect r="r" b="b" t="t" l="l"/>
            <a:pathLst>
              <a:path h="7390754" w="21853999">
                <a:moveTo>
                  <a:pt x="21853999" y="0"/>
                </a:moveTo>
                <a:lnTo>
                  <a:pt x="0" y="0"/>
                </a:lnTo>
                <a:lnTo>
                  <a:pt x="0" y="7390753"/>
                </a:lnTo>
                <a:lnTo>
                  <a:pt x="21853999" y="7390753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960" y="7183858"/>
            <a:ext cx="616957" cy="2074442"/>
            <a:chOff x="0" y="0"/>
            <a:chExt cx="822610" cy="276592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93438" y="3236065"/>
            <a:ext cx="7292709" cy="2651894"/>
          </a:xfrm>
          <a:custGeom>
            <a:avLst/>
            <a:gdLst/>
            <a:ahLst/>
            <a:cxnLst/>
            <a:rect r="r" b="b" t="t" l="l"/>
            <a:pathLst>
              <a:path h="2651894" w="7292709">
                <a:moveTo>
                  <a:pt x="0" y="0"/>
                </a:moveTo>
                <a:lnTo>
                  <a:pt x="7292709" y="0"/>
                </a:lnTo>
                <a:lnTo>
                  <a:pt x="7292709" y="2651894"/>
                </a:lnTo>
                <a:lnTo>
                  <a:pt x="0" y="2651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3378" y="3908833"/>
            <a:ext cx="8115300" cy="2469334"/>
          </a:xfrm>
          <a:custGeom>
            <a:avLst/>
            <a:gdLst/>
            <a:ahLst/>
            <a:cxnLst/>
            <a:rect r="r" b="b" t="t" l="l"/>
            <a:pathLst>
              <a:path h="2469334" w="8115300">
                <a:moveTo>
                  <a:pt x="0" y="0"/>
                </a:moveTo>
                <a:lnTo>
                  <a:pt x="8115300" y="0"/>
                </a:lnTo>
                <a:lnTo>
                  <a:pt x="8115300" y="2469334"/>
                </a:lnTo>
                <a:lnTo>
                  <a:pt x="0" y="2469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85850"/>
            <a:ext cx="8577916" cy="107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1"/>
              </a:lnSpc>
            </a:pPr>
            <a:r>
              <a:rPr lang="en-US" sz="7434" spc="-223">
                <a:solidFill>
                  <a:srgbClr val="FFFFFF"/>
                </a:solidFill>
                <a:latin typeface="HK Grotesk Bold"/>
              </a:rPr>
              <a:t>Parte Practica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52725"/>
            <a:ext cx="8115300" cy="46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4"/>
              </a:lnSpc>
            </a:pPr>
            <a:r>
              <a:rPr lang="en-US" sz="2919">
                <a:solidFill>
                  <a:srgbClr val="57FFDC"/>
                </a:solidFill>
                <a:latin typeface="HK Grotesk Bold"/>
              </a:rPr>
              <a:t>11 CREAR UN DISEÑO PARA UNA UNIVERSIDAD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06616" y="2752725"/>
            <a:ext cx="8115300" cy="93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4"/>
              </a:lnSpc>
            </a:pPr>
            <a:r>
              <a:rPr lang="en-US" sz="2919">
                <a:solidFill>
                  <a:srgbClr val="57FFDC"/>
                </a:solidFill>
                <a:latin typeface="HK Grotesk Bold"/>
              </a:rPr>
              <a:t>12 CREAR DIAGRAMA ENTIDAD RELACION PARA EL EJERCICIO ANTERIOR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36445">
            <a:off x="3821047" y="208766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38365" y="887373"/>
            <a:ext cx="8100629" cy="7333706"/>
            <a:chOff x="0" y="0"/>
            <a:chExt cx="5580380" cy="5052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0" t="-33161" r="0" b="-1814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642343" y="7183858"/>
            <a:ext cx="616957" cy="2074442"/>
            <a:chOff x="0" y="0"/>
            <a:chExt cx="822610" cy="2765923"/>
          </a:xfrm>
        </p:grpSpPr>
        <p:sp>
          <p:nvSpPr>
            <p:cNvPr name="AutoShape 6" id="6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07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42258" y="2273098"/>
            <a:ext cx="7292709" cy="2651894"/>
          </a:xfrm>
          <a:custGeom>
            <a:avLst/>
            <a:gdLst/>
            <a:ahLst/>
            <a:cxnLst/>
            <a:rect r="r" b="b" t="t" l="l"/>
            <a:pathLst>
              <a:path h="2651894" w="7292709">
                <a:moveTo>
                  <a:pt x="0" y="0"/>
                </a:moveTo>
                <a:lnTo>
                  <a:pt x="7292709" y="0"/>
                </a:lnTo>
                <a:lnTo>
                  <a:pt x="7292709" y="2651894"/>
                </a:lnTo>
                <a:lnTo>
                  <a:pt x="0" y="2651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2258" y="6066777"/>
            <a:ext cx="10239631" cy="1320587"/>
          </a:xfrm>
          <a:custGeom>
            <a:avLst/>
            <a:gdLst/>
            <a:ahLst/>
            <a:cxnLst/>
            <a:rect r="r" b="b" t="t" l="l"/>
            <a:pathLst>
              <a:path h="1320587" w="10239631">
                <a:moveTo>
                  <a:pt x="0" y="0"/>
                </a:moveTo>
                <a:lnTo>
                  <a:pt x="10239630" y="0"/>
                </a:lnTo>
                <a:lnTo>
                  <a:pt x="10239630" y="1320587"/>
                </a:lnTo>
                <a:lnTo>
                  <a:pt x="0" y="1320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376327"/>
            <a:ext cx="6997329" cy="66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3"/>
              </a:lnSpc>
            </a:pPr>
            <a:r>
              <a:rPr lang="en-US" sz="2399">
                <a:solidFill>
                  <a:srgbClr val="57FFDC"/>
                </a:solidFill>
                <a:latin typeface="HK Grotesk Bold"/>
              </a:rPr>
              <a:t>13 CREAR LA TABLA UNIVERIDAD EN BASE AL DISEÑO ANTERIROR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172642"/>
            <a:ext cx="6997329" cy="66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3"/>
              </a:lnSpc>
            </a:pPr>
            <a:r>
              <a:rPr lang="en-US" sz="2399">
                <a:solidFill>
                  <a:srgbClr val="57FFDC"/>
                </a:solidFill>
                <a:latin typeface="HK Grotesk Bold"/>
              </a:rPr>
              <a:t>14 AGREGAR REGISTROS A LA TABLA CREADA ANTERIORMENTE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31817">
            <a:off x="-2041502" y="5206915"/>
            <a:ext cx="21853999" cy="7390754"/>
          </a:xfrm>
          <a:custGeom>
            <a:avLst/>
            <a:gdLst/>
            <a:ahLst/>
            <a:cxnLst/>
            <a:rect r="r" b="b" t="t" l="l"/>
            <a:pathLst>
              <a:path h="7390754" w="21853999">
                <a:moveTo>
                  <a:pt x="21853999" y="0"/>
                </a:moveTo>
                <a:lnTo>
                  <a:pt x="0" y="0"/>
                </a:lnTo>
                <a:lnTo>
                  <a:pt x="0" y="7390753"/>
                </a:lnTo>
                <a:lnTo>
                  <a:pt x="21853999" y="7390753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960" y="7183858"/>
            <a:ext cx="616957" cy="2074442"/>
            <a:chOff x="0" y="0"/>
            <a:chExt cx="822610" cy="276592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08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72054" y="1028700"/>
            <a:ext cx="7887246" cy="7026359"/>
          </a:xfrm>
          <a:custGeom>
            <a:avLst/>
            <a:gdLst/>
            <a:ahLst/>
            <a:cxnLst/>
            <a:rect r="r" b="b" t="t" l="l"/>
            <a:pathLst>
              <a:path h="7026359" w="7887246">
                <a:moveTo>
                  <a:pt x="0" y="0"/>
                </a:moveTo>
                <a:lnTo>
                  <a:pt x="7887246" y="0"/>
                </a:lnTo>
                <a:lnTo>
                  <a:pt x="7887246" y="7026359"/>
                </a:lnTo>
                <a:lnTo>
                  <a:pt x="0" y="7026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353796"/>
            <a:ext cx="8343354" cy="4516127"/>
          </a:xfrm>
          <a:custGeom>
            <a:avLst/>
            <a:gdLst/>
            <a:ahLst/>
            <a:cxnLst/>
            <a:rect r="r" b="b" t="t" l="l"/>
            <a:pathLst>
              <a:path h="4516127" w="8343354">
                <a:moveTo>
                  <a:pt x="0" y="0"/>
                </a:moveTo>
                <a:lnTo>
                  <a:pt x="8343354" y="0"/>
                </a:lnTo>
                <a:lnTo>
                  <a:pt x="8343354" y="4516127"/>
                </a:lnTo>
                <a:lnTo>
                  <a:pt x="0" y="451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85850"/>
            <a:ext cx="8577916" cy="107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1"/>
              </a:lnSpc>
            </a:pPr>
            <a:r>
              <a:rPr lang="en-US" sz="7434" spc="-223">
                <a:solidFill>
                  <a:srgbClr val="FFFFFF"/>
                </a:solidFill>
                <a:latin typeface="HK Grotesk Bold"/>
              </a:rPr>
              <a:t>Parte Practica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4960" y="2417636"/>
            <a:ext cx="8621656" cy="93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4"/>
              </a:lnSpc>
            </a:pPr>
            <a:r>
              <a:rPr lang="en-US" sz="2919">
                <a:solidFill>
                  <a:srgbClr val="57FFDC"/>
                </a:solidFill>
                <a:latin typeface="HK Grotesk Bold"/>
              </a:rPr>
              <a:t>15.CREAR LAS TABLAS Y 2 REGISTROS PARA CADA TABLA PARA EL SIGUIENTE MODELO ER.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31817">
            <a:off x="-2041502" y="5206915"/>
            <a:ext cx="21853999" cy="7390754"/>
          </a:xfrm>
          <a:custGeom>
            <a:avLst/>
            <a:gdLst/>
            <a:ahLst/>
            <a:cxnLst/>
            <a:rect r="r" b="b" t="t" l="l"/>
            <a:pathLst>
              <a:path h="7390754" w="21853999">
                <a:moveTo>
                  <a:pt x="21853999" y="0"/>
                </a:moveTo>
                <a:lnTo>
                  <a:pt x="0" y="0"/>
                </a:lnTo>
                <a:lnTo>
                  <a:pt x="0" y="7390753"/>
                </a:lnTo>
                <a:lnTo>
                  <a:pt x="21853999" y="7390753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960" y="7183858"/>
            <a:ext cx="616957" cy="2074442"/>
            <a:chOff x="0" y="0"/>
            <a:chExt cx="822610" cy="276592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09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688885"/>
            <a:ext cx="7996508" cy="5569415"/>
          </a:xfrm>
          <a:custGeom>
            <a:avLst/>
            <a:gdLst/>
            <a:ahLst/>
            <a:cxnLst/>
            <a:rect r="r" b="b" t="t" l="l"/>
            <a:pathLst>
              <a:path h="5569415" w="7996508">
                <a:moveTo>
                  <a:pt x="0" y="0"/>
                </a:moveTo>
                <a:lnTo>
                  <a:pt x="7996508" y="0"/>
                </a:lnTo>
                <a:lnTo>
                  <a:pt x="7996508" y="5569415"/>
                </a:lnTo>
                <a:lnTo>
                  <a:pt x="0" y="556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86377" y="1028700"/>
            <a:ext cx="7772923" cy="8229600"/>
          </a:xfrm>
          <a:custGeom>
            <a:avLst/>
            <a:gdLst/>
            <a:ahLst/>
            <a:cxnLst/>
            <a:rect r="r" b="b" t="t" l="l"/>
            <a:pathLst>
              <a:path h="8229600" w="7772923">
                <a:moveTo>
                  <a:pt x="0" y="0"/>
                </a:moveTo>
                <a:lnTo>
                  <a:pt x="7772923" y="0"/>
                </a:lnTo>
                <a:lnTo>
                  <a:pt x="77729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93" t="0" r="-369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85850"/>
            <a:ext cx="8577916" cy="107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1"/>
              </a:lnSpc>
            </a:pPr>
            <a:r>
              <a:rPr lang="en-US" sz="7434" spc="-223">
                <a:solidFill>
                  <a:srgbClr val="FFFFFF"/>
                </a:solidFill>
                <a:latin typeface="HK Grotesk Bold"/>
              </a:rPr>
              <a:t>Parte Practica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52725"/>
            <a:ext cx="8364678" cy="93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4"/>
              </a:lnSpc>
            </a:pPr>
            <a:r>
              <a:rPr lang="en-US" sz="2919">
                <a:solidFill>
                  <a:srgbClr val="57FFDC"/>
                </a:solidFill>
                <a:latin typeface="HK Grotesk Bold"/>
              </a:rPr>
              <a:t>16.CREAR EL MODELO ENTIDAD RELACIÓN ER Y SU CÓDIGO SQL.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DAFuGlwWdkg</dc:identifier>
  <dcterms:modified xsi:type="dcterms:W3CDTF">2011-08-01T06:04:30Z</dcterms:modified>
  <cp:revision>1</cp:revision>
  <dc:title>JU</dc:title>
</cp:coreProperties>
</file>